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4"/>
  </p:sldMasterIdLst>
  <p:notesMasterIdLst>
    <p:notesMasterId r:id="rId41"/>
  </p:notesMasterIdLst>
  <p:handoutMasterIdLst>
    <p:handoutMasterId r:id="rId42"/>
  </p:handoutMasterIdLst>
  <p:sldIdLst>
    <p:sldId id="517" r:id="rId5"/>
    <p:sldId id="708" r:id="rId6"/>
    <p:sldId id="717" r:id="rId7"/>
    <p:sldId id="535" r:id="rId8"/>
    <p:sldId id="716" r:id="rId9"/>
    <p:sldId id="540" r:id="rId10"/>
    <p:sldId id="710" r:id="rId11"/>
    <p:sldId id="680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538" r:id="rId21"/>
    <p:sldId id="727" r:id="rId22"/>
    <p:sldId id="729" r:id="rId23"/>
    <p:sldId id="730" r:id="rId24"/>
    <p:sldId id="731" r:id="rId25"/>
    <p:sldId id="726" r:id="rId26"/>
    <p:sldId id="732" r:id="rId27"/>
    <p:sldId id="733" r:id="rId28"/>
    <p:sldId id="734" r:id="rId29"/>
    <p:sldId id="735" r:id="rId30"/>
    <p:sldId id="736" r:id="rId31"/>
    <p:sldId id="737" r:id="rId32"/>
    <p:sldId id="740" r:id="rId33"/>
    <p:sldId id="741" r:id="rId34"/>
    <p:sldId id="742" r:id="rId35"/>
    <p:sldId id="743" r:id="rId36"/>
    <p:sldId id="739" r:id="rId37"/>
    <p:sldId id="738" r:id="rId38"/>
    <p:sldId id="713" r:id="rId39"/>
    <p:sldId id="744" r:id="rId40"/>
  </p:sldIdLst>
  <p:sldSz cx="9144000" cy="5143500" type="screen16x9"/>
  <p:notesSz cx="6735763" cy="9866313"/>
  <p:custDataLst>
    <p:tags r:id="rId43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orient="horz" pos="2984">
          <p15:clr>
            <a:srgbClr val="A4A3A4"/>
          </p15:clr>
        </p15:guide>
        <p15:guide id="3" orient="horz" pos="742">
          <p15:clr>
            <a:srgbClr val="A4A3A4"/>
          </p15:clr>
        </p15:guide>
        <p15:guide id="4" orient="horz" pos="542">
          <p15:clr>
            <a:srgbClr val="A4A3A4"/>
          </p15:clr>
        </p15:guide>
        <p15:guide id="5" pos="2880">
          <p15:clr>
            <a:srgbClr val="A4A3A4"/>
          </p15:clr>
        </p15:guide>
        <p15:guide id="6" pos="183">
          <p15:clr>
            <a:srgbClr val="A4A3A4"/>
          </p15:clr>
        </p15:guide>
        <p15:guide id="7" pos="5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25"/>
    <a:srgbClr val="046CB6"/>
    <a:srgbClr val="046CFF"/>
    <a:srgbClr val="66BC29"/>
    <a:srgbClr val="00AAD2"/>
    <a:srgbClr val="7030A0"/>
    <a:srgbClr val="BE0F34"/>
    <a:srgbClr val="EA7125"/>
    <a:srgbClr val="F2F2F2"/>
    <a:srgbClr val="41A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2" autoAdjust="0"/>
  </p:normalViewPr>
  <p:slideViewPr>
    <p:cSldViewPr snapToGrid="0">
      <p:cViewPr varScale="1">
        <p:scale>
          <a:sx n="82" d="100"/>
          <a:sy n="82" d="100"/>
        </p:scale>
        <p:origin x="414" y="72"/>
      </p:cViewPr>
      <p:guideLst>
        <p:guide orient="horz" pos="1997"/>
        <p:guide orient="horz" pos="2984"/>
        <p:guide orient="horz" pos="742"/>
        <p:guide orient="horz" pos="542"/>
        <p:guide pos="2880"/>
        <p:guide pos="183"/>
        <p:guide pos="5529"/>
      </p:guideLst>
    </p:cSldViewPr>
  </p:slideViewPr>
  <p:outlineViewPr>
    <p:cViewPr>
      <p:scale>
        <a:sx n="33" d="100"/>
        <a:sy n="33" d="100"/>
      </p:scale>
      <p:origin x="53" y="8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86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974" y="4685802"/>
            <a:ext cx="5389815" cy="444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Nombrar</a:t>
            </a:r>
            <a:r>
              <a:rPr lang="es-MX" baseline="0" dirty="0"/>
              <a:t> las variables guiar por el código.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34874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3781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39654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rgbClr val="FFC425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301751" y="1054682"/>
            <a:ext cx="848343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1752" y="1664208"/>
            <a:ext cx="8476488" cy="296265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12000"/>
              </a:lnSpc>
              <a:defRPr/>
            </a:lvl1pPr>
            <a:lvl2pPr>
              <a:lnSpc>
                <a:spcPct val="112000"/>
              </a:lnSpc>
              <a:defRPr/>
            </a:lvl2pPr>
            <a:lvl3pPr>
              <a:lnSpc>
                <a:spcPct val="112000"/>
              </a:lnSpc>
              <a:defRPr/>
            </a:lvl3pPr>
            <a:lvl4pPr>
              <a:lnSpc>
                <a:spcPct val="112000"/>
              </a:lnSpc>
              <a:defRPr/>
            </a:lvl4pPr>
            <a:lvl5pPr>
              <a:lnSpc>
                <a:spcPct val="112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301751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4699325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2934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657339"/>
            <a:ext cx="4375150" cy="3359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Name,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7" y="1068808"/>
            <a:ext cx="1431321" cy="1326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2313548"/>
          </a:xfrm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83871" y="2179139"/>
            <a:ext cx="1431321" cy="132681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983359"/>
            <a:ext cx="4375150" cy="33592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Company</a:t>
            </a:r>
          </a:p>
        </p:txBody>
      </p:sp>
    </p:spTree>
    <p:extLst>
      <p:ext uri="{BB962C8B-B14F-4D97-AF65-F5344CB8AC3E}">
        <p14:creationId xmlns:p14="http://schemas.microsoft.com/office/powerpoint/2010/main" val="366903719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3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 2015 Aspen Technology, Inc. All rights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reserved.</a:t>
            </a: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128" cy="519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6" y="0"/>
            <a:ext cx="4897791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54468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33375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59248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86084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-Plus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22431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Confiden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93758" y="4652388"/>
            <a:ext cx="3778513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© 2015 Aspen Technology, Inc. All rights reserved. Private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04217559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</p:spTree>
    <p:extLst>
      <p:ext uri="{BB962C8B-B14F-4D97-AF65-F5344CB8AC3E}">
        <p14:creationId xmlns:p14="http://schemas.microsoft.com/office/powerpoint/2010/main" val="145298220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ro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1" y="3606025"/>
            <a:ext cx="4777519" cy="952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8000"/>
                </a:schemeClr>
              </a:gs>
              <a:gs pos="66000">
                <a:schemeClr val="bg1">
                  <a:alpha val="0"/>
                </a:schemeClr>
              </a:gs>
            </a:gsLst>
            <a:lin ang="0" scaled="0"/>
            <a:tileRect/>
          </a:gradFill>
          <a:ln w="3175" cap="sq" algn="ctr">
            <a:noFill/>
            <a:miter lim="800000"/>
            <a:headEnd/>
            <a:tailEnd/>
          </a:ln>
          <a:effectLst/>
        </p:spPr>
        <p:txBody>
          <a:bodyPr wrap="square" lIns="182880" tIns="45720" rIns="548640" anchor="ctr">
            <a:no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ForbesMIGC2014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95" y="3503384"/>
            <a:ext cx="1175341" cy="114735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 bwMode="auto">
          <a:xfrm>
            <a:off x="1814247" y="3810657"/>
            <a:ext cx="2381200" cy="4247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200" dirty="0" err="1">
                <a:solidFill>
                  <a:schemeClr val="bg2"/>
                </a:solidFill>
                <a:latin typeface="+mn-lt"/>
              </a:rPr>
              <a:t>AspenTech</a:t>
            </a:r>
            <a:r>
              <a:rPr lang="en-US" sz="1200" dirty="0">
                <a:solidFill>
                  <a:schemeClr val="bg2"/>
                </a:solidFill>
                <a:latin typeface="+mn-lt"/>
              </a:rPr>
              <a:t> is ranked as a top innovative growth company</a:t>
            </a:r>
          </a:p>
        </p:txBody>
      </p:sp>
    </p:spTree>
    <p:extLst>
      <p:ext uri="{BB962C8B-B14F-4D97-AF65-F5344CB8AC3E}">
        <p14:creationId xmlns:p14="http://schemas.microsoft.com/office/powerpoint/2010/main" val="3422868754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2" y="-2367"/>
            <a:ext cx="5832362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" y="1636897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1" name="Rectangle 10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2016</a:t>
            </a:r>
            <a:endParaRPr lang="en-US" sz="600" kern="1200" baseline="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2145825"/>
            <a:ext cx="7507224" cy="475488"/>
          </a:xfrm>
        </p:spPr>
        <p:txBody>
          <a:bodyPr anchor="ctr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38" y="-2367"/>
            <a:ext cx="5832362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229082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10896" y="91440"/>
            <a:ext cx="8485632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+mn-lt"/>
                <a:cs typeface="Arial" charset="0"/>
              </a:rPr>
              <a:t>© 2015 Aspen Technology, Inc. All rights</a:t>
            </a:r>
            <a:r>
              <a:rPr lang="en-US" sz="600" kern="1200" baseline="0" dirty="0">
                <a:solidFill>
                  <a:schemeClr val="bg2"/>
                </a:solidFill>
                <a:latin typeface="+mn-lt"/>
                <a:cs typeface="Arial" charset="0"/>
              </a:rPr>
              <a:t> reserved.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1752" y="1170431"/>
            <a:ext cx="8476488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5" r:id="rId2"/>
    <p:sldLayoutId id="2147483738" r:id="rId3"/>
    <p:sldLayoutId id="2147483739" r:id="rId4"/>
    <p:sldLayoutId id="2147483726" r:id="rId5"/>
    <p:sldLayoutId id="2147483735" r:id="rId6"/>
    <p:sldLayoutId id="2147483701" r:id="rId7"/>
    <p:sldLayoutId id="2147483740" r:id="rId8"/>
    <p:sldLayoutId id="2147483700" r:id="rId9"/>
    <p:sldLayoutId id="2147483711" r:id="rId10"/>
    <p:sldLayoutId id="2147483702" r:id="rId11"/>
    <p:sldLayoutId id="2147483727" r:id="rId12"/>
    <p:sldLayoutId id="2147483736" r:id="rId13"/>
    <p:sldLayoutId id="2147483704" r:id="rId14"/>
    <p:sldLayoutId id="2147483705" r:id="rId15"/>
  </p:sldLayoutIdLst>
  <p:transition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baseline="0" dirty="0" smtClean="0">
          <a:solidFill>
            <a:schemeClr val="accent1"/>
          </a:solidFill>
          <a:latin typeface="+mj-lt"/>
          <a:ea typeface="ＭＳ Ｐゴシック" pitchFamily="127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2000"/>
        </a:lnSpc>
        <a:spcBef>
          <a:spcPts val="1200"/>
        </a:spcBef>
        <a:spcAft>
          <a:spcPct val="0"/>
        </a:spcAft>
        <a:buClr>
          <a:schemeClr val="accent1"/>
        </a:buClr>
        <a:buChar char="•"/>
        <a:defRPr lang="en-US" sz="1600" dirty="0" smtClean="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1pPr>
      <a:lvl2pPr marL="4572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774" y="1034321"/>
            <a:ext cx="8416977" cy="1499018"/>
          </a:xfrm>
        </p:spPr>
        <p:txBody>
          <a:bodyPr/>
          <a:lstStyle/>
          <a:p>
            <a:r>
              <a:rPr lang="es-MX" dirty="0"/>
              <a:t>Desarrollo de una librería en java para el cálculo de propiedades de sustancias con ecuaciones de estado cúbicas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7802" y="2513638"/>
            <a:ext cx="7525511" cy="226110"/>
          </a:xfrm>
        </p:spPr>
        <p:txBody>
          <a:bodyPr/>
          <a:lstStyle/>
          <a:p>
            <a:r>
              <a:rPr lang="en-US" dirty="0"/>
              <a:t>UNAM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406" y="2764872"/>
            <a:ext cx="7521902" cy="241826"/>
          </a:xfrm>
        </p:spPr>
        <p:txBody>
          <a:bodyPr/>
          <a:lstStyle/>
          <a:p>
            <a:r>
              <a:rPr lang="es-MX" dirty="0"/>
              <a:t>Junio</a:t>
            </a:r>
            <a:r>
              <a:rPr lang="en-US" dirty="0"/>
              <a:t> 8, 2016</a:t>
            </a:r>
            <a:br>
              <a:rPr lang="en-US" dirty="0"/>
            </a:br>
            <a:r>
              <a:rPr lang="en-US" dirty="0"/>
              <a:t>Hugo Redon</a:t>
            </a:r>
          </a:p>
        </p:txBody>
      </p:sp>
    </p:spTree>
    <p:extLst>
      <p:ext uri="{BB962C8B-B14F-4D97-AF65-F5344CB8AC3E}">
        <p14:creationId xmlns:p14="http://schemas.microsoft.com/office/powerpoint/2010/main" val="296649348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074741"/>
          </a:xfrm>
        </p:spPr>
        <p:txBody>
          <a:bodyPr/>
          <a:lstStyle/>
          <a:p>
            <a:r>
              <a:rPr lang="es-MX" dirty="0"/>
              <a:t>Parámetros de </a:t>
            </a:r>
            <a:r>
              <a:rPr lang="el-GR" dirty="0"/>
              <a:t>α</a:t>
            </a:r>
            <a:r>
              <a:rPr lang="es-MX" dirty="0"/>
              <a:t> expresión de Soave de 2 parámetros, con Peng Robinson.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Los datos pseudo-experimentales fueron generados con la ecuación 101 DIPPR</a:t>
            </a:r>
            <a:endParaRPr lang="es-MX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45457" y="1646530"/>
            <a:ext cx="2784924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Antes de la estimación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886078" y="1698528"/>
            <a:ext cx="2064989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Después de la estimación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6"/>
            <a:ext cx="4453187" cy="24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8" y="2030786"/>
            <a:ext cx="4512039" cy="257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8311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El historiador de la librería permite ver la trayectoria de la minimización.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El método numérico tomo 15 para una tolerancia de1E-5.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4" y="1785141"/>
            <a:ext cx="4086982" cy="27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" y="1685352"/>
            <a:ext cx="4901405" cy="237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6675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arameter estimation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425" y="1169988"/>
            <a:ext cx="6342063" cy="3567112"/>
          </a:xfrm>
        </p:spPr>
      </p:pic>
    </p:spTree>
    <p:extLst>
      <p:ext uri="{BB962C8B-B14F-4D97-AF65-F5344CB8AC3E}">
        <p14:creationId xmlns:p14="http://schemas.microsoft.com/office/powerpoint/2010/main" val="15977767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Gráficos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La librería permite crear gráficos en varias plataformas.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Escritorio: Latex, Web: Three.js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" y="1714109"/>
            <a:ext cx="52117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4" y="1655659"/>
            <a:ext cx="3549469" cy="256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4440003"/>
            <a:ext cx="513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212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lot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425" y="1169988"/>
            <a:ext cx="6342063" cy="3567112"/>
          </a:xfrm>
        </p:spPr>
      </p:pic>
    </p:spTree>
    <p:extLst>
      <p:ext uri="{BB962C8B-B14F-4D97-AF65-F5344CB8AC3E}">
        <p14:creationId xmlns:p14="http://schemas.microsoft.com/office/powerpoint/2010/main" val="427017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proceso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3"/>
            <a:ext cx="8564930" cy="1070598"/>
          </a:xfrm>
        </p:spPr>
        <p:txBody>
          <a:bodyPr/>
          <a:lstStyle/>
          <a:p>
            <a:r>
              <a:rPr lang="es-MX" dirty="0"/>
              <a:t>Finalmente una demostración experimental del tipo de aplicaciones que pueden explotar las capacidades de la librería.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Diagrama de proceso</a:t>
            </a:r>
          </a:p>
        </p:txBody>
      </p:sp>
      <p:pic>
        <p:nvPicPr>
          <p:cNvPr id="4" name="processFlowDiagram">
            <a:hlinkClick r:id="" action="ppaction://media"/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963" y="2112963"/>
            <a:ext cx="4416425" cy="2484437"/>
          </a:xfrm>
        </p:spPr>
      </p:pic>
    </p:spTree>
    <p:extLst>
      <p:ext uri="{BB962C8B-B14F-4D97-AF65-F5344CB8AC3E}">
        <p14:creationId xmlns:p14="http://schemas.microsoft.com/office/powerpoint/2010/main" val="25083156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a la librería Materia</a:t>
            </a:r>
          </a:p>
        </p:txBody>
      </p:sp>
    </p:spTree>
    <p:extLst>
      <p:ext uri="{BB962C8B-B14F-4D97-AF65-F5344CB8AC3E}">
        <p14:creationId xmlns:p14="http://schemas.microsoft.com/office/powerpoint/2010/main" val="185405742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Homogénea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5437942" y="1011835"/>
            <a:ext cx="3500574" cy="38449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La clase ‘</a:t>
            </a:r>
            <a:r>
              <a:rPr lang="es-MX" dirty="0" err="1"/>
              <a:t>Homogeneous</a:t>
            </a:r>
            <a:r>
              <a:rPr lang="es-MX" dirty="0"/>
              <a:t>’ representa a las substancias o mezclas que se encuentran en una sola fase, las propiedades que se pueden calcular de una fase son:</a:t>
            </a:r>
          </a:p>
          <a:p>
            <a:r>
              <a:rPr lang="es-MX" dirty="0"/>
              <a:t>Presión.</a:t>
            </a:r>
          </a:p>
          <a:p>
            <a:r>
              <a:rPr lang="es-MX" dirty="0"/>
              <a:t>Factor  de compresibilidad.</a:t>
            </a:r>
          </a:p>
          <a:p>
            <a:r>
              <a:rPr lang="es-MX" dirty="0"/>
              <a:t>Volumen molar.</a:t>
            </a:r>
          </a:p>
          <a:p>
            <a:r>
              <a:rPr lang="es-MX" dirty="0"/>
              <a:t>Fugacidad.</a:t>
            </a:r>
          </a:p>
          <a:p>
            <a:r>
              <a:rPr lang="es-MX" dirty="0"/>
              <a:t>Entalpía.</a:t>
            </a:r>
          </a:p>
          <a:p>
            <a:r>
              <a:rPr lang="es-MX" dirty="0"/>
              <a:t>Entropía.</a:t>
            </a:r>
          </a:p>
          <a:p>
            <a:r>
              <a:rPr lang="es-MX" dirty="0"/>
              <a:t>Energía libre de </a:t>
            </a:r>
            <a:r>
              <a:rPr lang="es-MX" dirty="0" err="1"/>
              <a:t>Gibbs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" y="1118329"/>
            <a:ext cx="52355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1737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041"/>
          <a:stretch/>
        </p:blipFill>
        <p:spPr bwMode="auto">
          <a:xfrm>
            <a:off x="205538" y="959370"/>
            <a:ext cx="4261531" cy="19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estado cúbica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" y="2904874"/>
            <a:ext cx="4407098" cy="20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0" b="34861"/>
          <a:stretch/>
        </p:blipFill>
        <p:spPr bwMode="auto">
          <a:xfrm>
            <a:off x="4396494" y="2414211"/>
            <a:ext cx="4635080" cy="10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8" y="3645295"/>
            <a:ext cx="4516835" cy="104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552418" y="964828"/>
            <a:ext cx="4104402" cy="12003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La Clase ‘</a:t>
            </a:r>
            <a:r>
              <a:rPr lang="es-MX" sz="1600" dirty="0" err="1"/>
              <a:t>Cubic</a:t>
            </a:r>
            <a:r>
              <a:rPr lang="es-MX" sz="1600" dirty="0"/>
              <a:t>’ representa a las ecuaciones de estado cúbicas, raramente será necesario usar los métodos de esta clase ya que es difícil obtener el cálculo de los parámetros a y b.</a:t>
            </a:r>
          </a:p>
        </p:txBody>
      </p:sp>
    </p:spTree>
    <p:extLst>
      <p:ext uri="{BB962C8B-B14F-4D97-AF65-F5344CB8AC3E}">
        <p14:creationId xmlns:p14="http://schemas.microsoft.com/office/powerpoint/2010/main" val="3741073658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Compuestos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01751" y="968938"/>
            <a:ext cx="8699842" cy="11018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La clase ‘</a:t>
            </a:r>
            <a:r>
              <a:rPr lang="es-MX" sz="1600" dirty="0" err="1"/>
              <a:t>Compound</a:t>
            </a:r>
            <a:r>
              <a:rPr lang="es-MX" sz="1600" dirty="0"/>
              <a:t>’ permite definir las propiedades de un compuesto puro y utilizarlas dentro de la librería.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Propiedades como la temperatura crítica, factor acéntrico y los parámetros para las expresiones de alfa pueden obtenerse de esta clase.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" y="2241617"/>
            <a:ext cx="53340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66" y="3251498"/>
            <a:ext cx="495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71644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9306" y="840649"/>
            <a:ext cx="8377553" cy="2539633"/>
          </a:xfrm>
        </p:spPr>
        <p:txBody>
          <a:bodyPr/>
          <a:lstStyle/>
          <a:p>
            <a:pPr>
              <a:tabLst>
                <a:tab pos="8229600" algn="r"/>
              </a:tabLst>
            </a:pPr>
            <a:r>
              <a:rPr lang="es-MX" sz="2000" dirty="0"/>
              <a:t>Motivación</a:t>
            </a:r>
            <a:r>
              <a:rPr lang="en-US" sz="2000" dirty="0"/>
              <a:t> 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Demostración </a:t>
            </a:r>
            <a:r>
              <a:rPr lang="en-US" sz="2000" dirty="0"/>
              <a:t>	15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Introducción a la librería Materia </a:t>
            </a:r>
            <a:r>
              <a:rPr lang="en-US" sz="2000" dirty="0"/>
              <a:t>	20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Herramientas e instalación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Conclusiones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Preguntas y respuestas</a:t>
            </a:r>
            <a:r>
              <a:rPr lang="en-US" sz="2000" dirty="0"/>
              <a:t>	</a:t>
            </a:r>
          </a:p>
          <a:p>
            <a:pPr marL="0" indent="0">
              <a:buNone/>
              <a:tabLst>
                <a:tab pos="8229600" algn="r"/>
              </a:tabLst>
            </a:pPr>
            <a:r>
              <a:rPr lang="es-MX" sz="2000" b="1" dirty="0">
                <a:solidFill>
                  <a:schemeClr val="accent1"/>
                </a:solidFill>
              </a:rPr>
              <a:t>Esta presentación pretende dar una idea general sobre la librería creada y su utilización. Detalles sobre el lenguaje de programación son mera necesidad no la base de esta tesis.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949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 de la ecuación de estado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404" y="936361"/>
            <a:ext cx="9074596" cy="18897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El cálculo de los parámetros depende de la cantidad de compuestos presentes en 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los </a:t>
            </a:r>
            <a:r>
              <a:rPr lang="es-MX" sz="1600" dirty="0" err="1"/>
              <a:t>compeustos</a:t>
            </a:r>
            <a:r>
              <a:rPr lang="es-MX" sz="1600" dirty="0"/>
              <a:t> puros la clase ‘</a:t>
            </a:r>
            <a:r>
              <a:rPr lang="es-MX" sz="1600" dirty="0" err="1"/>
              <a:t>Substance</a:t>
            </a:r>
            <a:r>
              <a:rPr lang="es-MX" sz="1600" dirty="0"/>
              <a:t>’ define el cálculo de los parámetros usando una expresión de </a:t>
            </a:r>
            <a:r>
              <a:rPr lang="el-GR" sz="1600" dirty="0"/>
              <a:t>α</a:t>
            </a:r>
            <a:r>
              <a:rPr lang="es-MX" sz="1600" dirty="0"/>
              <a:t>, los parámetros </a:t>
            </a:r>
            <a:r>
              <a:rPr lang="el-GR" sz="1600" dirty="0"/>
              <a:t>Ω</a:t>
            </a:r>
            <a:r>
              <a:rPr lang="es-MX" sz="1600" dirty="0"/>
              <a:t>a y </a:t>
            </a:r>
            <a:r>
              <a:rPr lang="el-GR" sz="1600" dirty="0"/>
              <a:t>Ω</a:t>
            </a:r>
            <a:r>
              <a:rPr lang="es-MX" sz="1600" dirty="0"/>
              <a:t>b de la ecuación de estado y las propiedades del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las mezclas, la clase ‘Mixture’ define el cálculo de los </a:t>
            </a:r>
            <a:r>
              <a:rPr lang="es-MX" sz="1600" dirty="0" err="1"/>
              <a:t>parameteros</a:t>
            </a:r>
            <a:r>
              <a:rPr lang="es-MX" sz="1600" dirty="0"/>
              <a:t> usando una regla de mezclado y el conjunto de los parámetros a y b calculados a partir de los compuestos puros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2" y="2773180"/>
            <a:ext cx="2885426" cy="21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7" y="2622876"/>
            <a:ext cx="4431025" cy="103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27" y="3661844"/>
            <a:ext cx="4292625" cy="12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3226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homogéneas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0"/>
          <a:stretch/>
        </p:blipFill>
        <p:spPr bwMode="auto">
          <a:xfrm>
            <a:off x="157314" y="1046632"/>
            <a:ext cx="4383858" cy="100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26" y="893513"/>
            <a:ext cx="3592284" cy="201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3" y="2964929"/>
            <a:ext cx="4127693" cy="1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3" y="2904874"/>
            <a:ext cx="3504394" cy="204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372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Heterogénea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4793337" y="974360"/>
            <a:ext cx="4268217" cy="3740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/>
              <a:t>La clase ‘</a:t>
            </a:r>
            <a:r>
              <a:rPr lang="es-MX" sz="1400" dirty="0" err="1"/>
              <a:t>Heterogeneous</a:t>
            </a:r>
            <a:r>
              <a:rPr lang="es-MX" sz="1400" dirty="0"/>
              <a:t>’ se encarga de los cálculos de equilibrio entre fases líquido y vapor. La clase contiene dos objetos del tipo ‘</a:t>
            </a:r>
            <a:r>
              <a:rPr lang="es-MX" sz="1400" dirty="0" err="1"/>
              <a:t>Homogenous</a:t>
            </a:r>
            <a:r>
              <a:rPr lang="es-MX" sz="1400" dirty="0"/>
              <a:t>’ que representan a la fase líquida y a la fase vapor. Esta clase implementa los algoritmos numéricos para igualar los cálculos de la fugacidad entre las fases.</a:t>
            </a:r>
          </a:p>
          <a:p>
            <a:pPr marL="0" indent="0">
              <a:buNone/>
            </a:pPr>
            <a:r>
              <a:rPr lang="es-MX" sz="1400" dirty="0"/>
              <a:t>Los cálculos disponibles a través de esta clase son:</a:t>
            </a:r>
          </a:p>
          <a:p>
            <a:r>
              <a:rPr lang="es-MX" sz="1100" dirty="0"/>
              <a:t>Substancias</a:t>
            </a:r>
          </a:p>
          <a:p>
            <a:pPr lvl="1"/>
            <a:r>
              <a:rPr lang="es-MX" sz="1100" dirty="0"/>
              <a:t>Temperatura de saturación</a:t>
            </a:r>
          </a:p>
          <a:p>
            <a:pPr lvl="1"/>
            <a:r>
              <a:rPr lang="es-MX" sz="1100" dirty="0"/>
              <a:t>Presión de saturación</a:t>
            </a:r>
          </a:p>
          <a:p>
            <a:r>
              <a:rPr lang="es-MX" sz="1100" dirty="0"/>
              <a:t>Mezclas</a:t>
            </a:r>
          </a:p>
          <a:p>
            <a:pPr lvl="1"/>
            <a:r>
              <a:rPr lang="es-MX" sz="1100" dirty="0"/>
              <a:t>Presión de burbuja y rocío</a:t>
            </a:r>
          </a:p>
          <a:p>
            <a:pPr lvl="1"/>
            <a:r>
              <a:rPr lang="es-MX" sz="1100" dirty="0"/>
              <a:t>Temperatura de burbuja y rocío</a:t>
            </a:r>
          </a:p>
          <a:p>
            <a:pPr lvl="1"/>
            <a:r>
              <a:rPr lang="es-MX" sz="1100" dirty="0"/>
              <a:t>Flash: temperatura, presión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395"/>
            <a:ext cx="47164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153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heterogéneas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1182219"/>
            <a:ext cx="4458880" cy="11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39" y="972358"/>
            <a:ext cx="4048211" cy="214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2" y="3019728"/>
            <a:ext cx="4525537" cy="15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38" y="4424891"/>
            <a:ext cx="4280811" cy="5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3" y="3083002"/>
            <a:ext cx="2171388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03371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719813"/>
            <a:ext cx="52435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34912" y="906905"/>
            <a:ext cx="8776740" cy="177279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estimación de los parámetros de la expresión de alfa se realiza para un compuesto puro y es necesaria una lista de datos experimentales Temperatura-Presión de la substancia en equilibrio.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ErrorFunction</a:t>
            </a:r>
            <a:r>
              <a:rPr lang="es-MX" sz="1400" dirty="0"/>
              <a:t>’ calcula el error total, un objeto de este tipo existe para cada instancia de la clase ‘</a:t>
            </a:r>
            <a:r>
              <a:rPr lang="es-MX" sz="1400" dirty="0" err="1"/>
              <a:t>HeterogeneousSubstance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ejecuta el algoritmo de Newton </a:t>
            </a:r>
            <a:r>
              <a:rPr lang="es-MX" sz="1400" dirty="0" err="1"/>
              <a:t>Multivariable</a:t>
            </a:r>
            <a:r>
              <a:rPr lang="es-MX" sz="1400" dirty="0"/>
              <a:t> para minimizar la función error, una instancia de esta clase se encuentra como variable de la clase ‘</a:t>
            </a:r>
            <a:r>
              <a:rPr lang="es-MX" sz="1400" dirty="0" err="1"/>
              <a:t>ErrorFunction</a:t>
            </a:r>
            <a:r>
              <a:rPr lang="es-MX" sz="1400" dirty="0"/>
              <a:t>’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realizar la estimación de parámetros se invoca el método ‘</a:t>
            </a:r>
            <a:r>
              <a:rPr lang="es-MX" sz="1400" dirty="0" err="1"/>
              <a:t>minimize</a:t>
            </a:r>
            <a:r>
              <a:rPr lang="es-MX" sz="1400" dirty="0"/>
              <a:t>’ de la función error.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731899"/>
            <a:ext cx="3715217" cy="80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27" y="3537844"/>
            <a:ext cx="1792521" cy="12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3" y="3537844"/>
            <a:ext cx="960073" cy="8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6" y="3598798"/>
            <a:ext cx="836847" cy="7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79" y="4433313"/>
            <a:ext cx="1308114" cy="66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4861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binarios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9756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estimación de parámetros binarios se utilizan las mismas clases ‘</a:t>
            </a:r>
            <a:r>
              <a:rPr lang="es-MX" sz="1400" dirty="0" err="1"/>
              <a:t>ErrorFunction</a:t>
            </a:r>
            <a:r>
              <a:rPr lang="es-MX" sz="1400" dirty="0"/>
              <a:t>’ y 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que se encuentran dentro de la clase ‘</a:t>
            </a:r>
            <a:r>
              <a:rPr lang="es-MX" sz="1400" dirty="0" err="1"/>
              <a:t>HeterogeneousMixture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crear una lista de datos experimentales para una mezcla binaria, es necesario indicar si la experimentación se llevo a cabo de manera isobárica o isotérmica.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017922"/>
            <a:ext cx="5234301" cy="25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7" y="2545457"/>
            <a:ext cx="4252555" cy="9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5" y="3587646"/>
            <a:ext cx="1690959" cy="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46" y="3587646"/>
            <a:ext cx="1799507" cy="9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7847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Extensión de la librería Materia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78537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colaborar con el proyecto y agregar nuevas clases a la biblioteca es necesario descargar el código fuente desde </a:t>
            </a:r>
            <a:r>
              <a:rPr lang="es-MX" sz="1400" dirty="0" err="1"/>
              <a:t>GitHub</a:t>
            </a:r>
            <a:r>
              <a:rPr lang="es-MX" sz="1400" dirty="0"/>
              <a:t>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pueden crear tan solo usando plantillas: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Nuevas expresiones de alfa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Reglas de Mezclado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Modelos de coeficientes de actividad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Ecuaciones de capacidad calorífica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s-MX" sz="1400" dirty="0"/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creación de estos nuevos modelos debemos asegurarnos que existen ciertos métodos y que se indica la herencia. </a:t>
            </a:r>
          </a:p>
        </p:txBody>
      </p:sp>
    </p:spTree>
    <p:extLst>
      <p:ext uri="{BB962C8B-B14F-4D97-AF65-F5344CB8AC3E}">
        <p14:creationId xmlns:p14="http://schemas.microsoft.com/office/powerpoint/2010/main" val="2895548819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expresiones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8894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expresiones de alfa existen dos métodos fundamentales: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expresión para una temperatura y un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derivada de la expresión con respecto a la temperatura.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21" y="1458909"/>
            <a:ext cx="640387" cy="67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4" y="2133849"/>
            <a:ext cx="50974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152793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reglas de mezclado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17943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reglas de mezclado los métodos fundamentales son: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’a’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’b’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al numero de moles de un compuesto 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 la temperatura.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7" y="2395486"/>
            <a:ext cx="34829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4197578"/>
            <a:ext cx="52435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43" y="2637956"/>
            <a:ext cx="3597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0141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 e instalación</a:t>
            </a:r>
          </a:p>
        </p:txBody>
      </p:sp>
    </p:spTree>
    <p:extLst>
      <p:ext uri="{BB962C8B-B14F-4D97-AF65-F5344CB8AC3E}">
        <p14:creationId xmlns:p14="http://schemas.microsoft.com/office/powerpoint/2010/main" val="68117912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160656968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7927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1"/>
                </a:solidFill>
              </a:rPr>
              <a:t>Java</a:t>
            </a:r>
            <a:r>
              <a:rPr lang="es-MX" sz="1400" dirty="0"/>
              <a:t> nos permite el desarrollo de los métodos computacionales de una forma sencilla y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Junit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asegura el funcionamiento e integridad de la librería sin importar los cambios que sean introducidos al código.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administrar los cambios entre versiones de una forma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GitHub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guarda el código fuente y permite compartir los cambios a través de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Maven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construir las aplicaciones descargando los proyectos necesarios desde los servidores centrales de </a:t>
            </a:r>
            <a:r>
              <a:rPr lang="es-MX" sz="1400" dirty="0" err="1"/>
              <a:t>Maven</a:t>
            </a:r>
            <a:r>
              <a:rPr lang="es-MX" sz="14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Netbeans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es el ambiente de desarrollo que permite escribir, compilar y ejecutar las aplicaciones escritas.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Licencia ‘GNU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2’ asegura que el código fuente sea libre para todos los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420885733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uso de la librería (compilado)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4796852" cy="46597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Crear una aplicación que emplea las funciones ya definidas en la biblioteca.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Solo se necesita el archivo compilado  *.</a:t>
            </a:r>
            <a:r>
              <a:rPr lang="es-MX" sz="1400" dirty="0" err="1"/>
              <a:t>jar</a:t>
            </a:r>
            <a:r>
              <a:rPr lang="es-MX" sz="1400" dirty="0"/>
              <a:t> que se puede obtener de dos formas</a:t>
            </a:r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Descargarlo desde la pagina </a:t>
            </a:r>
            <a:r>
              <a:rPr lang="es-MX" sz="1400" dirty="0">
                <a:solidFill>
                  <a:schemeClr val="accent1"/>
                </a:solidFill>
              </a:rPr>
              <a:t>http://hugoredon.github.io/Materia/</a:t>
            </a:r>
            <a:r>
              <a:rPr lang="es-MX" sz="1400" dirty="0"/>
              <a:t> o desde la página de búsqueda de </a:t>
            </a:r>
            <a:r>
              <a:rPr lang="es-MX" sz="1400" dirty="0" err="1"/>
              <a:t>Maven</a:t>
            </a:r>
            <a:r>
              <a:rPr lang="es-MX" sz="1400" dirty="0"/>
              <a:t> </a:t>
            </a:r>
            <a:r>
              <a:rPr lang="es-MX" sz="1400" dirty="0">
                <a:solidFill>
                  <a:schemeClr val="accent1"/>
                </a:solidFill>
              </a:rPr>
              <a:t>http://search.maven.org/ </a:t>
            </a:r>
            <a:r>
              <a:rPr lang="es-MX" sz="1400" dirty="0"/>
              <a:t>con el nombre de la librería ‘Materia’.</a:t>
            </a:r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Utilizando </a:t>
            </a:r>
            <a:r>
              <a:rPr lang="es-MX" sz="1400" dirty="0" err="1"/>
              <a:t>Maven</a:t>
            </a:r>
            <a:r>
              <a:rPr lang="es-MX" sz="1400" dirty="0"/>
              <a:t> agregando el siguiente código al archivo pom.xml.</a:t>
            </a:r>
          </a:p>
          <a:p>
            <a:pPr lvl="2" algn="l"/>
            <a:endParaRPr lang="es-MX" sz="1400" dirty="0"/>
          </a:p>
          <a:p>
            <a:pPr marL="1657350" lvl="3" indent="-285750" algn="l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  <a:p>
            <a:pPr lvl="2" algn="l"/>
            <a:endParaRPr lang="es-MX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14" y="3597080"/>
            <a:ext cx="33448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91" y="906905"/>
            <a:ext cx="1181237" cy="25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88789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extender o modificar la librería (código fuente)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396" y="906905"/>
            <a:ext cx="8746760" cy="157889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El código fuente de la librería se expone de manera pública en la página </a:t>
            </a:r>
            <a:r>
              <a:rPr lang="es-MX" sz="1400" dirty="0">
                <a:solidFill>
                  <a:schemeClr val="accent1"/>
                </a:solidFill>
              </a:rPr>
              <a:t>https://github.com/HugoRedon/Materia </a:t>
            </a:r>
            <a:r>
              <a:rPr lang="es-MX" sz="1400" dirty="0"/>
              <a:t>bajo la licencia 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2.</a:t>
            </a:r>
          </a:p>
          <a:p>
            <a:pPr algn="l"/>
            <a:r>
              <a:rPr lang="es-MX" sz="1400" dirty="0"/>
              <a:t>Desde la página de </a:t>
            </a:r>
            <a:r>
              <a:rPr lang="es-MX" sz="1400" dirty="0" err="1"/>
              <a:t>GitHub</a:t>
            </a:r>
            <a:r>
              <a:rPr lang="es-MX" sz="1400" dirty="0"/>
              <a:t> se puede obtener el código fuente y para participar en su desarrollo se debe obtener una cuenta para compartir los </a:t>
            </a:r>
            <a:r>
              <a:rPr lang="es-MX" sz="1400" dirty="0" err="1"/>
              <a:t>cámbios</a:t>
            </a:r>
            <a:r>
              <a:rPr lang="es-MX" sz="1400" dirty="0"/>
              <a:t>.</a:t>
            </a:r>
          </a:p>
          <a:p>
            <a:pPr algn="l"/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3" y="2322617"/>
            <a:ext cx="2247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10414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32162082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5773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Durante este proyecto se ha creado una librería de clases en java que resuelven el equilibrio entre fases para substancias y mezclas </a:t>
            </a:r>
            <a:r>
              <a:rPr lang="es-MX" sz="1400" dirty="0" err="1"/>
              <a:t>multi</a:t>
            </a:r>
            <a:r>
              <a:rPr lang="es-MX" sz="1400" dirty="0"/>
              <a:t>-componentes.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ha logrado incluir métodos de optimización de parámetros de la expresión de </a:t>
            </a:r>
            <a:r>
              <a:rPr lang="el-GR" sz="1400" dirty="0"/>
              <a:t>α</a:t>
            </a:r>
            <a:r>
              <a:rPr lang="es-MX" sz="1400" dirty="0"/>
              <a:t> para el cálculo del parámetro ‘a’ de la ecuación de estado cúbica y de parámetros de interacción binaria de las reglas de mezclado y modelos de coeficientes de actividad.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biblioteca permite representar las propiedades de las sustancias para poder realizar cálculos de interés en la ingeniería química.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estructura de la librería y las herramientas utilizadas para su creación permiten la participación de un gran grupo de programadores para la realización de programas mas complejos.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creación de una página de internet para mostrar las principales funciones de la librería es un gran ejemplo del alcance de la librería.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13376806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2803364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Gracias </a:t>
            </a:r>
            <a:r>
              <a:rPr lang="es-MX" dirty="0"/>
              <a:t>por su atención.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1103716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0" y="1055362"/>
            <a:ext cx="500106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53659" y="1244184"/>
            <a:ext cx="2630774" cy="10895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2400" dirty="0"/>
              <a:t>Lo que no puedo crear no lo puedo comprender.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3" y="2536078"/>
            <a:ext cx="3218852" cy="216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53921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9" y="1132513"/>
            <a:ext cx="36011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706911" y="1431561"/>
            <a:ext cx="3305332" cy="5355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¿Podemos crear un simulador de procesos?</a:t>
            </a:r>
          </a:p>
        </p:txBody>
      </p:sp>
    </p:spTree>
    <p:extLst>
      <p:ext uri="{BB962C8B-B14F-4D97-AF65-F5344CB8AC3E}">
        <p14:creationId xmlns:p14="http://schemas.microsoft.com/office/powerpoint/2010/main" val="37181325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11" y="1334087"/>
            <a:ext cx="2218809" cy="20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7" y="2675744"/>
            <a:ext cx="2326429" cy="18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47" y="1966333"/>
            <a:ext cx="3089760" cy="19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" y="1909927"/>
            <a:ext cx="2654228" cy="17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librería Materia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41397" y="4468385"/>
            <a:ext cx="2256357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Escritura de código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292416" y="4468385"/>
            <a:ext cx="2746601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Desarrollo de Aplicaciones</a:t>
            </a:r>
            <a:r>
              <a:rPr lang="en-US" sz="1600" b="1" dirty="0">
                <a:solidFill>
                  <a:srgbClr val="4D4E53"/>
                </a:solidFill>
                <a:latin typeface="+mn-lt"/>
              </a:rPr>
              <a:t> </a:t>
            </a:r>
          </a:p>
        </p:txBody>
      </p:sp>
      <p:sp>
        <p:nvSpPr>
          <p:cNvPr id="42" name="Right Arrow 41"/>
          <p:cNvSpPr/>
          <p:nvPr/>
        </p:nvSpPr>
        <p:spPr bwMode="auto">
          <a:xfrm>
            <a:off x="2597755" y="284781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058159" y="286804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017312" y="4468385"/>
            <a:ext cx="2980106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Evidencia de funcionamiento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7436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21101183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 de funcionamiento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151158"/>
          </a:xfrm>
        </p:spPr>
        <p:txBody>
          <a:bodyPr/>
          <a:lstStyle/>
          <a:p>
            <a:r>
              <a:rPr lang="es-MX" dirty="0"/>
              <a:t>Comparación de los cálculos de la librería con la literatura:</a:t>
            </a:r>
          </a:p>
          <a:p>
            <a:pPr lvl="1"/>
            <a:r>
              <a:rPr lang="es-MX" dirty="0"/>
              <a:t> </a:t>
            </a:r>
            <a:r>
              <a:rPr lang="en-US" dirty="0">
                <a:solidFill>
                  <a:schemeClr val="accent1"/>
                </a:solidFill>
              </a:rPr>
              <a:t>Orbey</a:t>
            </a:r>
            <a:r>
              <a:rPr lang="es-MX" dirty="0">
                <a:solidFill>
                  <a:schemeClr val="accent1"/>
                </a:solidFill>
              </a:rPr>
              <a:t>, H. ; Sandler S.I.: </a:t>
            </a:r>
            <a:r>
              <a:rPr lang="en-US" dirty="0">
                <a:solidFill>
                  <a:schemeClr val="accent1"/>
                </a:solidFill>
              </a:rPr>
              <a:t>Modeling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Vapor-Liquid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Equilibria</a:t>
            </a:r>
            <a:r>
              <a:rPr lang="es-MX" dirty="0">
                <a:solidFill>
                  <a:schemeClr val="accent1"/>
                </a:solidFill>
              </a:rPr>
              <a:t>. CAMBRIDGE UNIVERSITY PRESS, 1998</a:t>
            </a:r>
            <a:endParaRPr lang="en-US" sz="850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962302" y="2108438"/>
            <a:ext cx="893193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Literatura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9" y="2220043"/>
            <a:ext cx="3949099" cy="26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25" y="2320377"/>
            <a:ext cx="27511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090034" y="1941384"/>
            <a:ext cx="2784924" cy="42558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Aplicación</a:t>
            </a:r>
            <a:r>
              <a:rPr lang="en-US" sz="1200" b="1" dirty="0">
                <a:solidFill>
                  <a:schemeClr val="accent1"/>
                </a:solidFill>
              </a:rPr>
              <a:t> web: </a:t>
            </a:r>
            <a:r>
              <a:rPr lang="es-MX" sz="1200" b="1" dirty="0">
                <a:solidFill>
                  <a:schemeClr val="accent1"/>
                </a:solidFill>
              </a:rPr>
              <a:t>Demonstraciones</a:t>
            </a:r>
            <a:r>
              <a:rPr lang="en-US" sz="1200" b="1" dirty="0">
                <a:solidFill>
                  <a:schemeClr val="accent1"/>
                </a:solidFill>
              </a:rPr>
              <a:t> Van Der Waals</a:t>
            </a:r>
          </a:p>
        </p:txBody>
      </p:sp>
    </p:spTree>
    <p:extLst>
      <p:ext uri="{BB962C8B-B14F-4D97-AF65-F5344CB8AC3E}">
        <p14:creationId xmlns:p14="http://schemas.microsoft.com/office/powerpoint/2010/main" val="1545051357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3" name="vander waals demo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25" y="1041034"/>
            <a:ext cx="6342063" cy="3567112"/>
          </a:xfrm>
        </p:spPr>
      </p:pic>
    </p:spTree>
    <p:extLst>
      <p:ext uri="{BB962C8B-B14F-4D97-AF65-F5344CB8AC3E}">
        <p14:creationId xmlns:p14="http://schemas.microsoft.com/office/powerpoint/2010/main" val="29355695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6671-AT_PPT_Template_16x9_15_0127">
  <a:themeElements>
    <a:clrScheme name="Custom 1">
      <a:dk1>
        <a:srgbClr val="4D4E53"/>
      </a:dk1>
      <a:lt1>
        <a:srgbClr val="FFFFFF"/>
      </a:lt1>
      <a:dk2>
        <a:srgbClr val="747679"/>
      </a:dk2>
      <a:lt2>
        <a:srgbClr val="C1C6C8"/>
      </a:lt2>
      <a:accent1>
        <a:srgbClr val="046CB6"/>
      </a:accent1>
      <a:accent2>
        <a:srgbClr val="C1C6C8"/>
      </a:accent2>
      <a:accent3>
        <a:srgbClr val="052748"/>
      </a:accent3>
      <a:accent4>
        <a:srgbClr val="FFC425"/>
      </a:accent4>
      <a:accent5>
        <a:srgbClr val="41ADFB"/>
      </a:accent5>
      <a:accent6>
        <a:srgbClr val="979C9E"/>
      </a:accent6>
      <a:hlink>
        <a:srgbClr val="052748"/>
      </a:hlink>
      <a:folHlink>
        <a:srgbClr val="A9AC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2225" cap="sq" algn="ctr">
          <a:noFill/>
          <a:miter lim="800000"/>
          <a:headEnd/>
          <a:tailEnd/>
        </a:ln>
        <a:effectLst>
          <a:outerShdw blurRad="50800" dist="12700" dir="2700000" algn="tl" rotWithShape="0">
            <a:prstClr val="black">
              <a:alpha val="20000"/>
            </a:prstClr>
          </a:outerShdw>
        </a:effectLst>
      </a:spPr>
      <a:bodyPr wrap="square" lIns="91440" tIns="457200" rIns="91440" bIns="457200" rtlCol="0" anchor="ctr">
        <a:noAutofit/>
      </a:bodyPr>
      <a:lstStyle>
        <a:defPPr algn="l"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spDef>
    <a:lnDef>
      <a:spPr bwMode="auto">
        <a:solidFill>
          <a:schemeClr val="accent2"/>
        </a:solidFill>
        <a:ln w="12700" cap="sq" cmpd="sng" algn="ctr">
          <a:solidFill>
            <a:srgbClr val="4A95C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lnSpc>
            <a:spcPct val="90000"/>
          </a:lnSpc>
          <a:spcBef>
            <a:spcPct val="50000"/>
          </a:spcBef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1-6310_AspenTech_PPT_Template_16x9.potx" id="{CD414E35-4CF0-4FF2-AF58-6294A8B810A4}" vid="{19718C42-BC5E-4CAB-AB77-0FA7736372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0x01010038DA98B1AEAA1E4D801E55F534E04B2C</ContentTypeId>
    <TemplateUrl xmlns="http://schemas.microsoft.com/sharepoint/v3" xsi:nil="true"/>
    <_SourceUrl xmlns="http://schemas.microsoft.com/sharepoint/v3" xsi:nil="true"/>
    <PublishingExpirationDate xmlns="http://schemas.microsoft.com/sharepoint/v3" xsi:nil="true"/>
    <xd_ProgID xmlns="http://schemas.microsoft.com/sharepoint/v3" xsi:nil="true"/>
    <PublishingStartDate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DA98B1AEAA1E4D801E55F534E04B2C" ma:contentTypeVersion="1" ma:contentTypeDescription="Create a new document." ma:contentTypeScope="" ma:versionID="a64c135068a4b9081e07dfd84dd70d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c51883d6afbe2b7f362925c3dbb16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ContentTypeId" ma:index="38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1" nillable="true" ma:displayName="Copy Source" ma:internalName="_CopySource" ma:readOnly="true">
      <xsd:simpleType>
        <xsd:restriction base="dms:Text"/>
      </xsd:simpleType>
    </xsd:element>
    <xsd:element name="IsCheckedoutToLocal" ma:index="4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6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7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1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2" nillable="true" ma:displayName="Level" ma:hidden="true" ma:internalName="_Level" ma:readOnly="true">
      <xsd:simpleType>
        <xsd:restriction base="dms:Unknown"/>
      </xsd:simpleType>
    </xsd:element>
    <xsd:element name="_IsCurrentVersion" ma:index="53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4" nillable="true" ma:displayName="UI Version" ma:hidden="true" ma:internalName="_UIVersion" ma:readOnly="true">
      <xsd:simpleType>
        <xsd:restriction base="dms:Unknown"/>
      </xsd:simpleType>
    </xsd:element>
    <xsd:element name="_UIVersionString" ma:index="55" nillable="true" ma:displayName="Version" ma:internalName="_UIVersionString" ma:readOnly="true">
      <xsd:simpleType>
        <xsd:restriction base="dms:Text"/>
      </xsd:simpleType>
    </xsd:element>
    <xsd:element name="GUID" ma:index="56" nillable="true" ma:displayName="GUID" ma:hidden="true" ma:internalName="GUID" ma:readOnly="true">
      <xsd:simpleType>
        <xsd:restriction base="dms:Unknown"/>
      </xsd:simpleType>
    </xsd:element>
    <xsd:element name="WorkflowVersion" ma:index="5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1" nillable="true" ma:displayName="Template Link" ma:hidden="true" ma:internalName="TemplateUrl">
      <xsd:simpleType>
        <xsd:restriction base="dms:Text"/>
      </xsd:simpleType>
    </xsd:element>
    <xsd:element name="xd_ProgID" ma:index="62" nillable="true" ma:displayName="HTML File Link" ma:hidden="true" ma:internalName="xd_ProgID">
      <xsd:simpleType>
        <xsd:restriction base="dms:Text"/>
      </xsd:simpleType>
    </xsd:element>
    <xsd:element name="xd_Signature" ma:index="63" nillable="true" ma:displayName="Is Signed" ma:hidden="true" ma:internalName="xd_Signature" ma:readOnly="true">
      <xsd:simpleType>
        <xsd:restriction base="dms:Boolean"/>
      </xsd:simpleType>
    </xsd:element>
    <xsd:element name="PublishingStartDate" ma:index="66" nillable="true" ma:displayName="Scheduling Start Date" ma:internalName="PublishingStartDate">
      <xsd:simpleType>
        <xsd:restriction base="dms:Unknown"/>
      </xsd:simpleType>
    </xsd:element>
    <xsd:element name="PublishingExpirationDate" ma:index="67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AB1E1D-55E0-4424-A764-F86CE4604D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3CA1A-CFB5-45B1-82E7-A31ED7359008}">
  <ds:schemaRefs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0F16D3-F183-42A9-9297-C6C13D6AC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5943</TotalTime>
  <Words>1330</Words>
  <Application>Microsoft Office PowerPoint</Application>
  <PresentationFormat>On-screen Show (16:9)</PresentationFormat>
  <Paragraphs>135</Paragraphs>
  <Slides>36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ＭＳ Ｐゴシック</vt:lpstr>
      <vt:lpstr>Arial</vt:lpstr>
      <vt:lpstr>Calibri</vt:lpstr>
      <vt:lpstr>16671-AT_PPT_Template_16x9_15_0127</vt:lpstr>
      <vt:lpstr>Desarrollo de una librería en java para el cálculo de propiedades de sustancias con ecuaciones de estado cúbicas</vt:lpstr>
      <vt:lpstr>Agenda</vt:lpstr>
      <vt:lpstr>Motivación</vt:lpstr>
      <vt:lpstr>Motivación</vt:lpstr>
      <vt:lpstr>Reto</vt:lpstr>
      <vt:lpstr>Desarrollo de la librería Materia</vt:lpstr>
      <vt:lpstr>Demostración</vt:lpstr>
      <vt:lpstr>Evidencia de funcionamiento</vt:lpstr>
      <vt:lpstr>Video</vt:lpstr>
      <vt:lpstr>Estimación de parámetros</vt:lpstr>
      <vt:lpstr>Estimación de parámetros (2)</vt:lpstr>
      <vt:lpstr>Video</vt:lpstr>
      <vt:lpstr>Gráficos</vt:lpstr>
      <vt:lpstr>Video</vt:lpstr>
      <vt:lpstr>Diagrama de proceso</vt:lpstr>
      <vt:lpstr>Introducción a la librería Materia</vt:lpstr>
      <vt:lpstr>Estructura: Materia Homogénea</vt:lpstr>
      <vt:lpstr>Ecuación de estado cúbica</vt:lpstr>
      <vt:lpstr>Compuestos</vt:lpstr>
      <vt:lpstr>Parámetros de la ecuación de estado</vt:lpstr>
      <vt:lpstr>Cálculos de substancias homogéneas</vt:lpstr>
      <vt:lpstr>Estructura: Materia Heterogénea</vt:lpstr>
      <vt:lpstr>Cálculos de substancias heterogéneas</vt:lpstr>
      <vt:lpstr>Estimación de parámetros de α</vt:lpstr>
      <vt:lpstr>Estimación de parámetros binarios</vt:lpstr>
      <vt:lpstr>Extensión de la librería Materia</vt:lpstr>
      <vt:lpstr>Creación de nuevas expresiones de α</vt:lpstr>
      <vt:lpstr>Creación de nuevas reglas de mezclado</vt:lpstr>
      <vt:lpstr>Herramientas e instalación</vt:lpstr>
      <vt:lpstr>Herramientas</vt:lpstr>
      <vt:lpstr>Instalación: Para uso de la librería (compilado)</vt:lpstr>
      <vt:lpstr>Instalación: Para extender o modificar la librería (código fuente)</vt:lpstr>
      <vt:lpstr>Conclusiones</vt:lpstr>
      <vt:lpstr>Conclusiones</vt:lpstr>
      <vt:lpstr>Q&amp;A</vt:lpstr>
      <vt:lpstr>Gracias por su atención.</vt:lpstr>
    </vt:vector>
  </TitlesOfParts>
  <Company>Aspen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Sulfur Recovery &amp; HYSYS Sulsim</dc:title>
  <dc:creator>Hugo.Redon@aspentech.com;Hugo.Redon@aspentech.com</dc:creator>
  <cp:lastModifiedBy>Hugo Redon</cp:lastModifiedBy>
  <cp:revision>200</cp:revision>
  <cp:lastPrinted>2015-09-21T06:40:59Z</cp:lastPrinted>
  <dcterms:created xsi:type="dcterms:W3CDTF">2015-09-10T19:49:22Z</dcterms:created>
  <dcterms:modified xsi:type="dcterms:W3CDTF">2016-06-07T02:41:01Z</dcterms:modified>
</cp:coreProperties>
</file>